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2" r:id="rId4"/>
    <p:sldId id="271" r:id="rId5"/>
    <p:sldId id="270" r:id="rId6"/>
    <p:sldId id="273" r:id="rId7"/>
    <p:sldId id="274" r:id="rId8"/>
    <p:sldId id="275" r:id="rId9"/>
    <p:sldId id="276" r:id="rId10"/>
    <p:sldId id="277" r:id="rId11"/>
    <p:sldId id="278" r:id="rId12"/>
    <p:sldId id="279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>
      <p:cViewPr varScale="1">
        <p:scale>
          <a:sx n="63" d="100"/>
          <a:sy n="63" d="100"/>
        </p:scale>
        <p:origin x="-138" y="-33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2/2/2016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2/2/2016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2/2/2016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2/2/2016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Realism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1855 – 1914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792162"/>
          </a:xfrm>
        </p:spPr>
        <p:txBody>
          <a:bodyPr/>
          <a:lstStyle/>
          <a:p>
            <a:r>
              <a:rPr lang="en-US" dirty="0" smtClean="0"/>
              <a:t>Naturalism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066800"/>
            <a:ext cx="10896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Themes</a:t>
            </a:r>
          </a:p>
          <a:p>
            <a:pPr lvl="1"/>
            <a:r>
              <a:rPr lang="en-US" sz="3200" dirty="0" smtClean="0"/>
              <a:t>Survival (man v nature, man v self)</a:t>
            </a:r>
          </a:p>
          <a:p>
            <a:pPr lvl="1"/>
            <a:r>
              <a:rPr lang="en-US" sz="3200" dirty="0" smtClean="0"/>
              <a:t>Determinism (nature is an indifferent force on the lives of humans)</a:t>
            </a:r>
          </a:p>
          <a:p>
            <a:pPr lvl="1"/>
            <a:r>
              <a:rPr lang="en-US" sz="3200" dirty="0" smtClean="0"/>
              <a:t>Violence</a:t>
            </a:r>
          </a:p>
          <a:p>
            <a:r>
              <a:rPr lang="en-US" sz="3200" dirty="0" smtClean="0"/>
              <a:t>Depicting life as it is – with the understanding that humans have no real control over anything; believed larger forces were at work: Nature, Fate, and Heredity</a:t>
            </a:r>
          </a:p>
          <a:p>
            <a:r>
              <a:rPr lang="en-US" sz="3200" dirty="0" smtClean="0"/>
              <a:t>More pessimistic than Realism</a:t>
            </a:r>
          </a:p>
          <a:p>
            <a:r>
              <a:rPr lang="en-US" sz="3200" dirty="0" smtClean="0"/>
              <a:t>Writing inspired by hardships, whether it was war, frontier, or urbanization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Naturalism -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Characters</a:t>
            </a:r>
          </a:p>
          <a:p>
            <a:pPr lvl="1"/>
            <a:r>
              <a:rPr lang="en-US" sz="3200" dirty="0" smtClean="0"/>
              <a:t>Usually un-educated or lower class</a:t>
            </a:r>
          </a:p>
          <a:p>
            <a:pPr lvl="1"/>
            <a:r>
              <a:rPr lang="en-US" sz="3200" dirty="0" smtClean="0"/>
              <a:t>Lives governed by the forces of heredity, instinct, passion, or the environment</a:t>
            </a:r>
          </a:p>
          <a:p>
            <a:pPr lvl="1"/>
            <a:r>
              <a:rPr lang="en-US" sz="3200" dirty="0" smtClean="0"/>
              <a:t>The criminal, the fallen, the down-and-out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631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Civil War: Changed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nation divided</a:t>
            </a:r>
          </a:p>
          <a:p>
            <a:r>
              <a:rPr lang="en-US" sz="4000" dirty="0" smtClean="0"/>
              <a:t>Interrupts Transcendentalism </a:t>
            </a:r>
          </a:p>
          <a:p>
            <a:r>
              <a:rPr lang="en-US" sz="4000" dirty="0" smtClean="0"/>
              <a:t>Walt Whitman</a:t>
            </a:r>
          </a:p>
          <a:p>
            <a:pPr lvl="1"/>
            <a:r>
              <a:rPr lang="en-US" sz="4000" dirty="0" smtClean="0"/>
              <a:t>Transition Writer; late Transcendentalist poet, early Realist</a:t>
            </a:r>
          </a:p>
          <a:p>
            <a:pPr lvl="1"/>
            <a:r>
              <a:rPr lang="en-US" sz="4000" i="1" dirty="0" smtClean="0"/>
              <a:t>Leaves of Grass</a:t>
            </a:r>
            <a:endParaRPr lang="en-US" sz="4000" dirty="0" smtClean="0"/>
          </a:p>
          <a:p>
            <a:pPr lvl="1"/>
            <a:r>
              <a:rPr lang="en-US" sz="4000" i="1" dirty="0" smtClean="0"/>
              <a:t>“O Captain, My Captain”</a:t>
            </a:r>
            <a:r>
              <a:rPr lang="en-US" sz="4000" dirty="0" smtClean="0"/>
              <a:t> – written upon Lincoln’s death</a:t>
            </a:r>
            <a:endParaRPr lang="en-US" sz="4000" i="1" dirty="0"/>
          </a:p>
        </p:txBody>
      </p:sp>
      <p:pic>
        <p:nvPicPr>
          <p:cNvPr id="1026" name="Picture 2" descr="https://upload.wikimedia.org/wikipedia/commons/8/85/Walt_Whitman_-_Brady-Handy_restor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2137893"/>
            <a:ext cx="315673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5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76200"/>
            <a:ext cx="9143998" cy="1020762"/>
          </a:xfrm>
        </p:spPr>
        <p:txBody>
          <a:bodyPr/>
          <a:lstStyle/>
          <a:p>
            <a:r>
              <a:rPr lang="en-US" dirty="0" smtClean="0"/>
              <a:t>Historical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2" y="1371600"/>
            <a:ext cx="9296402" cy="5105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Population of US is growing rapidly</a:t>
            </a:r>
          </a:p>
          <a:p>
            <a:r>
              <a:rPr lang="en-US" sz="3600" dirty="0" smtClean="0"/>
              <a:t>Science, industry, and transportation are expanding</a:t>
            </a:r>
          </a:p>
          <a:p>
            <a:r>
              <a:rPr lang="en-US" sz="3600" dirty="0" smtClean="0"/>
              <a:t>The aftermath of the Civil War meant that Americans were less certain and optimistic about the future</a:t>
            </a:r>
          </a:p>
          <a:p>
            <a:r>
              <a:rPr lang="en-US" sz="3600" dirty="0" smtClean="0"/>
              <a:t>The idealism of the Romantic period and philosophy of the Transcendentalists seemed out of date and </a:t>
            </a:r>
            <a:r>
              <a:rPr lang="en-US" sz="3600" dirty="0" smtClean="0"/>
              <a:t>irrelevant to </a:t>
            </a:r>
            <a:r>
              <a:rPr lang="en-US" sz="3600" dirty="0" smtClean="0"/>
              <a:t>many readers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30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639762"/>
          </a:xfrm>
        </p:spPr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066800"/>
            <a:ext cx="9144000" cy="5791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writing of this period steered away from the Romantic, highly imaginative fiction of the early 1800s</a:t>
            </a:r>
          </a:p>
          <a:p>
            <a:r>
              <a:rPr lang="en-US" sz="3200" dirty="0"/>
              <a:t>A reaction AGAINST Romanticism</a:t>
            </a:r>
          </a:p>
          <a:p>
            <a:pPr lvl="1"/>
            <a:r>
              <a:rPr lang="en-US" sz="3200" dirty="0"/>
              <a:t>Rejected heroes, adventurous or unfamiliar subjects</a:t>
            </a:r>
          </a:p>
          <a:p>
            <a:r>
              <a:rPr lang="en-US" sz="3200" dirty="0"/>
              <a:t>The harsh reality of frontier life and the Civil War shattered the nation’s idealism</a:t>
            </a:r>
          </a:p>
          <a:p>
            <a:r>
              <a:rPr lang="en-US" sz="3200" dirty="0" smtClean="0"/>
              <a:t>The three main movements are:</a:t>
            </a:r>
          </a:p>
          <a:p>
            <a:pPr lvl="1"/>
            <a:r>
              <a:rPr lang="en-US" sz="3200" dirty="0" smtClean="0"/>
              <a:t>Realism		-- Regionalism</a:t>
            </a:r>
            <a:endParaRPr lang="en-US" sz="3200" dirty="0" smtClean="0"/>
          </a:p>
          <a:p>
            <a:pPr lvl="1"/>
            <a:r>
              <a:rPr lang="en-US" sz="3200" dirty="0" smtClean="0"/>
              <a:t>Naturalism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569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639762"/>
          </a:xfrm>
        </p:spPr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990600"/>
            <a:ext cx="9144000" cy="5181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Purpose was “to instruct and entertain”</a:t>
            </a:r>
          </a:p>
          <a:p>
            <a:r>
              <a:rPr lang="en-US" sz="3200" dirty="0" smtClean="0"/>
              <a:t>Character was more important than plot</a:t>
            </a:r>
          </a:p>
          <a:p>
            <a:r>
              <a:rPr lang="en-US" sz="3200" dirty="0" smtClean="0"/>
              <a:t>Subject matter drawn from real life experience</a:t>
            </a:r>
          </a:p>
          <a:p>
            <a:r>
              <a:rPr lang="en-US" sz="3200" dirty="0" smtClean="0"/>
              <a:t>Reject symbols and romanticizing of subjects</a:t>
            </a:r>
          </a:p>
          <a:p>
            <a:r>
              <a:rPr lang="en-US" sz="3200" dirty="0" smtClean="0"/>
              <a:t>Settings are usually familiar to the author</a:t>
            </a:r>
          </a:p>
          <a:p>
            <a:r>
              <a:rPr lang="en-US" sz="3200" dirty="0" smtClean="0"/>
              <a:t>Plots emphasized the “norm of daily experience”</a:t>
            </a:r>
          </a:p>
          <a:p>
            <a:r>
              <a:rPr lang="en-US" sz="3200" dirty="0" smtClean="0"/>
              <a:t>Ordinary characters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61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563562"/>
          </a:xfrm>
        </p:spPr>
        <p:txBody>
          <a:bodyPr/>
          <a:lstStyle/>
          <a:p>
            <a:r>
              <a:rPr lang="en-US" dirty="0" smtClean="0"/>
              <a:t>Some Writers from Realism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143000"/>
            <a:ext cx="4419599" cy="502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Stephen Crane</a:t>
            </a:r>
          </a:p>
          <a:p>
            <a:pPr lvl="1"/>
            <a:r>
              <a:rPr lang="en-US" sz="3200" dirty="0" smtClean="0"/>
              <a:t>The Red Badge of Courage</a:t>
            </a:r>
          </a:p>
          <a:p>
            <a:r>
              <a:rPr lang="en-US" sz="3200" dirty="0" smtClean="0"/>
              <a:t>Willa Cather</a:t>
            </a:r>
          </a:p>
          <a:p>
            <a:pPr lvl="1"/>
            <a:r>
              <a:rPr lang="en-US" sz="3200" dirty="0" smtClean="0"/>
              <a:t>My Antonia</a:t>
            </a:r>
          </a:p>
          <a:p>
            <a:pPr lvl="1"/>
            <a:r>
              <a:rPr lang="en-US" sz="3200" dirty="0" smtClean="0"/>
              <a:t>O Pioneers!</a:t>
            </a:r>
          </a:p>
          <a:p>
            <a:r>
              <a:rPr lang="en-US" sz="3200" dirty="0" smtClean="0"/>
              <a:t>Bret Harte</a:t>
            </a:r>
          </a:p>
          <a:p>
            <a:pPr lvl="1"/>
            <a:r>
              <a:rPr lang="en-US" sz="3200" dirty="0" smtClean="0"/>
              <a:t>Outcasts of Poker Flats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8612" y="990600"/>
            <a:ext cx="5257801" cy="6096000"/>
          </a:xfrm>
        </p:spPr>
        <p:txBody>
          <a:bodyPr>
            <a:noAutofit/>
          </a:bodyPr>
          <a:lstStyle/>
          <a:p>
            <a:r>
              <a:rPr lang="en-US" sz="3200" dirty="0"/>
              <a:t>Jack </a:t>
            </a:r>
            <a:r>
              <a:rPr lang="en-US" sz="3200" dirty="0" smtClean="0"/>
              <a:t>London</a:t>
            </a:r>
          </a:p>
          <a:p>
            <a:pPr lvl="1"/>
            <a:r>
              <a:rPr lang="en-US" sz="3200" dirty="0" smtClean="0"/>
              <a:t>The Call of the Wild</a:t>
            </a:r>
          </a:p>
          <a:p>
            <a:pPr lvl="1"/>
            <a:r>
              <a:rPr lang="en-US" sz="3200" dirty="0" smtClean="0"/>
              <a:t>White Fang</a:t>
            </a:r>
            <a:endParaRPr lang="en-US" sz="3200" dirty="0"/>
          </a:p>
          <a:p>
            <a:r>
              <a:rPr lang="en-US" sz="3200" dirty="0"/>
              <a:t>Kate </a:t>
            </a:r>
            <a:r>
              <a:rPr lang="en-US" sz="3200" dirty="0" smtClean="0"/>
              <a:t>Chopin</a:t>
            </a:r>
          </a:p>
          <a:p>
            <a:pPr lvl="1"/>
            <a:r>
              <a:rPr lang="en-US" sz="3200" dirty="0" smtClean="0"/>
              <a:t>The Awakening</a:t>
            </a:r>
          </a:p>
          <a:p>
            <a:pPr lvl="1"/>
            <a:r>
              <a:rPr lang="en-US" sz="3200" dirty="0" smtClean="0"/>
              <a:t>Story of an Hour</a:t>
            </a:r>
            <a:endParaRPr lang="en-US" sz="3200" dirty="0"/>
          </a:p>
          <a:p>
            <a:r>
              <a:rPr lang="en-US" sz="3200" dirty="0"/>
              <a:t>Mark </a:t>
            </a:r>
            <a:r>
              <a:rPr lang="en-US" sz="3200" dirty="0" smtClean="0"/>
              <a:t>Twain</a:t>
            </a:r>
          </a:p>
          <a:p>
            <a:pPr lvl="1"/>
            <a:r>
              <a:rPr lang="en-US" sz="3200" dirty="0" smtClean="0"/>
              <a:t>Adventures of Huckleberry Finn</a:t>
            </a:r>
          </a:p>
          <a:p>
            <a:pPr lvl="1"/>
            <a:r>
              <a:rPr lang="en-US" sz="3200" dirty="0" smtClean="0"/>
              <a:t>Adventures of Tom Sawyer</a:t>
            </a:r>
          </a:p>
          <a:p>
            <a:pPr lvl="1"/>
            <a:r>
              <a:rPr lang="en-US" sz="3200" dirty="0" smtClean="0"/>
              <a:t>Life on the Mississippi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797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Literary Style and Concerns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838200"/>
            <a:ext cx="10972800" cy="5638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Uniformity &amp; diversity – objective writing about ordinary </a:t>
            </a:r>
            <a:r>
              <a:rPr lang="en-US" sz="3200" dirty="0" smtClean="0"/>
              <a:t>characters </a:t>
            </a:r>
            <a:r>
              <a:rPr lang="en-US" sz="3200" dirty="0" smtClean="0"/>
              <a:t>in ordinary situations; “real life”</a:t>
            </a:r>
          </a:p>
          <a:p>
            <a:r>
              <a:rPr lang="en-US" sz="3200" dirty="0" smtClean="0"/>
              <a:t>“The art of depicting nature as it is seen by toads…” –Ambrose Bierce</a:t>
            </a:r>
          </a:p>
          <a:p>
            <a:r>
              <a:rPr lang="en-US" sz="3200" dirty="0" smtClean="0"/>
              <a:t>Capturing the commonplace </a:t>
            </a:r>
          </a:p>
          <a:p>
            <a:r>
              <a:rPr lang="en-US" sz="3200" dirty="0" smtClean="0"/>
              <a:t>Writing in vernacular</a:t>
            </a:r>
          </a:p>
          <a:p>
            <a:r>
              <a:rPr lang="en-US" sz="3200" dirty="0" smtClean="0"/>
              <a:t>Local stories</a:t>
            </a:r>
          </a:p>
          <a:p>
            <a:r>
              <a:rPr lang="en-US" sz="3200" dirty="0" smtClean="0"/>
              <a:t>Nature again</a:t>
            </a:r>
          </a:p>
          <a:p>
            <a:pPr lvl="1"/>
            <a:r>
              <a:rPr lang="en-US" sz="3200" dirty="0" smtClean="0"/>
              <a:t>Yes, it is beautiful…but it is also hard and brings hardship and can wear the human spirit do</a:t>
            </a:r>
            <a:r>
              <a:rPr lang="en-US" dirty="0" smtClean="0"/>
              <a:t>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715962"/>
          </a:xfrm>
        </p:spPr>
        <p:txBody>
          <a:bodyPr/>
          <a:lstStyle/>
          <a:p>
            <a:r>
              <a:rPr lang="en-US" dirty="0" smtClean="0"/>
              <a:t>Realism -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219200"/>
            <a:ext cx="10896600" cy="5410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Character is more important than action or plot; complex ethical choices are often the subject</a:t>
            </a:r>
          </a:p>
          <a:p>
            <a:r>
              <a:rPr lang="en-US" sz="3600" dirty="0" smtClean="0"/>
              <a:t>Characters appear in their real complexity of temperament and motive</a:t>
            </a:r>
          </a:p>
          <a:p>
            <a:r>
              <a:rPr lang="en-US" sz="3600" dirty="0" smtClean="0"/>
              <a:t>Class is important; the novel has traditionally served the interests and aspirations of the insurgent middle class</a:t>
            </a:r>
          </a:p>
          <a:p>
            <a:r>
              <a:rPr lang="en-US" sz="3600" dirty="0" smtClean="0"/>
              <a:t>Diction is naturally vernacular, not heightened or poetic; tone may be comic, satiric, or matter-of-fact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06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792162"/>
          </a:xfrm>
        </p:spPr>
        <p:txBody>
          <a:bodyPr/>
          <a:lstStyle/>
          <a:p>
            <a:r>
              <a:rPr lang="en-US" dirty="0" smtClean="0"/>
              <a:t>Regionalism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905000"/>
            <a:ext cx="9753598" cy="4267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Regionalism is all about “local color” or “local flavor”</a:t>
            </a:r>
          </a:p>
          <a:p>
            <a:r>
              <a:rPr lang="en-US" sz="3600" dirty="0" smtClean="0"/>
              <a:t>“Local Color” means a reliance on minor details and dialects</a:t>
            </a:r>
          </a:p>
          <a:p>
            <a:r>
              <a:rPr lang="en-US" sz="3600" dirty="0" smtClean="0"/>
              <a:t>They usually wrote about the South or the West</a:t>
            </a:r>
          </a:p>
          <a:p>
            <a:r>
              <a:rPr lang="en-US" sz="3600" dirty="0" smtClean="0"/>
              <a:t>More often than not, these stories were full of humor and small-town characters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48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535</Words>
  <Application>Microsoft Office PowerPoint</Application>
  <PresentationFormat>Custom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Chalkboard 16x9</vt:lpstr>
      <vt:lpstr>Realism</vt:lpstr>
      <vt:lpstr>The Civil War: Changed Everything</vt:lpstr>
      <vt:lpstr>Historical Background</vt:lpstr>
      <vt:lpstr>Realism</vt:lpstr>
      <vt:lpstr>Realism</vt:lpstr>
      <vt:lpstr>Some Writers from Realism Period</vt:lpstr>
      <vt:lpstr>Literary Style and Concerns</vt:lpstr>
      <vt:lpstr>Realism - Characteristics</vt:lpstr>
      <vt:lpstr>Regionalism</vt:lpstr>
      <vt:lpstr>Naturalism</vt:lpstr>
      <vt:lpstr>Naturalism - Characteristics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2016-01-15T15:39:44Z</dcterms:created>
  <dcterms:modified xsi:type="dcterms:W3CDTF">2016-02-02T16:18:42Z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